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9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6" autoAdjust="0"/>
    <p:restoredTop sz="94660"/>
  </p:normalViewPr>
  <p:slideViewPr>
    <p:cSldViewPr snapToGrid="0">
      <p:cViewPr varScale="1">
        <p:scale>
          <a:sx n="76" d="100"/>
          <a:sy n="76" d="100"/>
        </p:scale>
        <p:origin x="72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2" indent="0" algn="ctr">
              <a:buNone/>
              <a:defRPr sz="2000"/>
            </a:lvl2pPr>
            <a:lvl3pPr marL="914363" indent="0" algn="ctr">
              <a:buNone/>
              <a:defRPr sz="1800"/>
            </a:lvl3pPr>
            <a:lvl4pPr marL="1371545" indent="0" algn="ctr">
              <a:buNone/>
              <a:defRPr sz="1600"/>
            </a:lvl4pPr>
            <a:lvl5pPr marL="1828727" indent="0" algn="ctr">
              <a:buNone/>
              <a:defRPr sz="1600"/>
            </a:lvl5pPr>
            <a:lvl6pPr marL="2285909" indent="0" algn="ctr">
              <a:buNone/>
              <a:defRPr sz="1600"/>
            </a:lvl6pPr>
            <a:lvl7pPr marL="2743090" indent="0" algn="ctr">
              <a:buNone/>
              <a:defRPr sz="1600"/>
            </a:lvl7pPr>
            <a:lvl8pPr marL="3200272" indent="0" algn="ctr">
              <a:buNone/>
              <a:defRPr sz="1600"/>
            </a:lvl8pPr>
            <a:lvl9pPr marL="3657454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68C21-C48F-1C46-8BE0-E5D9E3CDE95E}" type="datetimeFigureOut">
              <a:rPr lang="en-US" smtClean="0"/>
              <a:t>03/20/2024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2282A-FDC0-BE45-AAFB-D37558814C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74704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68C21-C48F-1C46-8BE0-E5D9E3CDE95E}" type="datetimeFigureOut">
              <a:rPr lang="en-US" smtClean="0"/>
              <a:t>03/20/2024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2282A-FDC0-BE45-AAFB-D37558814C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53060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82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63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4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2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09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27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4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68C21-C48F-1C46-8BE0-E5D9E3CDE95E}" type="datetimeFigureOut">
              <a:rPr lang="en-US" smtClean="0"/>
              <a:t>03/20/2024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2282A-FDC0-BE45-AAFB-D37558814C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74828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68C21-C48F-1C46-8BE0-E5D9E3CDE95E}" type="datetimeFigureOut">
              <a:rPr lang="en-US" smtClean="0"/>
              <a:t>03/20/2024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2282A-FDC0-BE45-AAFB-D37558814C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36146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2" indent="0">
              <a:buNone/>
              <a:defRPr sz="2000" b="1"/>
            </a:lvl2pPr>
            <a:lvl3pPr marL="914363" indent="0">
              <a:buNone/>
              <a:defRPr sz="1800" b="1"/>
            </a:lvl3pPr>
            <a:lvl4pPr marL="1371545" indent="0">
              <a:buNone/>
              <a:defRPr sz="1600" b="1"/>
            </a:lvl4pPr>
            <a:lvl5pPr marL="1828727" indent="0">
              <a:buNone/>
              <a:defRPr sz="1600" b="1"/>
            </a:lvl5pPr>
            <a:lvl6pPr marL="2285909" indent="0">
              <a:buNone/>
              <a:defRPr sz="1600" b="1"/>
            </a:lvl6pPr>
            <a:lvl7pPr marL="2743090" indent="0">
              <a:buNone/>
              <a:defRPr sz="1600" b="1"/>
            </a:lvl7pPr>
            <a:lvl8pPr marL="3200272" indent="0">
              <a:buNone/>
              <a:defRPr sz="1600" b="1"/>
            </a:lvl8pPr>
            <a:lvl9pPr marL="3657454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2" indent="0">
              <a:buNone/>
              <a:defRPr sz="2000" b="1"/>
            </a:lvl2pPr>
            <a:lvl3pPr marL="914363" indent="0">
              <a:buNone/>
              <a:defRPr sz="1800" b="1"/>
            </a:lvl3pPr>
            <a:lvl4pPr marL="1371545" indent="0">
              <a:buNone/>
              <a:defRPr sz="1600" b="1"/>
            </a:lvl4pPr>
            <a:lvl5pPr marL="1828727" indent="0">
              <a:buNone/>
              <a:defRPr sz="1600" b="1"/>
            </a:lvl5pPr>
            <a:lvl6pPr marL="2285909" indent="0">
              <a:buNone/>
              <a:defRPr sz="1600" b="1"/>
            </a:lvl6pPr>
            <a:lvl7pPr marL="2743090" indent="0">
              <a:buNone/>
              <a:defRPr sz="1600" b="1"/>
            </a:lvl7pPr>
            <a:lvl8pPr marL="3200272" indent="0">
              <a:buNone/>
              <a:defRPr sz="1600" b="1"/>
            </a:lvl8pPr>
            <a:lvl9pPr marL="3657454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68C21-C48F-1C46-8BE0-E5D9E3CDE95E}" type="datetimeFigureOut">
              <a:rPr lang="en-US" smtClean="0"/>
              <a:t>03/20/2024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2282A-FDC0-BE45-AAFB-D37558814C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57010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68C21-C48F-1C46-8BE0-E5D9E3CDE95E}" type="datetimeFigureOut">
              <a:rPr lang="en-US" smtClean="0"/>
              <a:t>03/20/2024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2282A-FDC0-BE45-AAFB-D37558814C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69985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68C21-C48F-1C46-8BE0-E5D9E3CDE95E}" type="datetimeFigureOut">
              <a:rPr lang="en-US" smtClean="0"/>
              <a:t>03/20/2024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2282A-FDC0-BE45-AAFB-D37558814C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47952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2" indent="0">
              <a:buNone/>
              <a:defRPr sz="1400"/>
            </a:lvl2pPr>
            <a:lvl3pPr marL="914363" indent="0">
              <a:buNone/>
              <a:defRPr sz="1200"/>
            </a:lvl3pPr>
            <a:lvl4pPr marL="1371545" indent="0">
              <a:buNone/>
              <a:defRPr sz="1000"/>
            </a:lvl4pPr>
            <a:lvl5pPr marL="1828727" indent="0">
              <a:buNone/>
              <a:defRPr sz="1000"/>
            </a:lvl5pPr>
            <a:lvl6pPr marL="2285909" indent="0">
              <a:buNone/>
              <a:defRPr sz="1000"/>
            </a:lvl6pPr>
            <a:lvl7pPr marL="2743090" indent="0">
              <a:buNone/>
              <a:defRPr sz="1000"/>
            </a:lvl7pPr>
            <a:lvl8pPr marL="3200272" indent="0">
              <a:buNone/>
              <a:defRPr sz="1000"/>
            </a:lvl8pPr>
            <a:lvl9pPr marL="3657454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68C21-C48F-1C46-8BE0-E5D9E3CDE95E}" type="datetimeFigureOut">
              <a:rPr lang="en-US" smtClean="0"/>
              <a:t>03/20/2024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2282A-FDC0-BE45-AAFB-D37558814C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99963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182" indent="0">
              <a:buNone/>
              <a:defRPr sz="2800"/>
            </a:lvl2pPr>
            <a:lvl3pPr marL="914363" indent="0">
              <a:buNone/>
              <a:defRPr sz="2400"/>
            </a:lvl3pPr>
            <a:lvl4pPr marL="1371545" indent="0">
              <a:buNone/>
              <a:defRPr sz="2000"/>
            </a:lvl4pPr>
            <a:lvl5pPr marL="1828727" indent="0">
              <a:buNone/>
              <a:defRPr sz="2000"/>
            </a:lvl5pPr>
            <a:lvl6pPr marL="2285909" indent="0">
              <a:buNone/>
              <a:defRPr sz="2000"/>
            </a:lvl6pPr>
            <a:lvl7pPr marL="2743090" indent="0">
              <a:buNone/>
              <a:defRPr sz="2000"/>
            </a:lvl7pPr>
            <a:lvl8pPr marL="3200272" indent="0">
              <a:buNone/>
              <a:defRPr sz="2000"/>
            </a:lvl8pPr>
            <a:lvl9pPr marL="3657454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2" indent="0">
              <a:buNone/>
              <a:defRPr sz="1400"/>
            </a:lvl2pPr>
            <a:lvl3pPr marL="914363" indent="0">
              <a:buNone/>
              <a:defRPr sz="1200"/>
            </a:lvl3pPr>
            <a:lvl4pPr marL="1371545" indent="0">
              <a:buNone/>
              <a:defRPr sz="1000"/>
            </a:lvl4pPr>
            <a:lvl5pPr marL="1828727" indent="0">
              <a:buNone/>
              <a:defRPr sz="1000"/>
            </a:lvl5pPr>
            <a:lvl6pPr marL="2285909" indent="0">
              <a:buNone/>
              <a:defRPr sz="1000"/>
            </a:lvl6pPr>
            <a:lvl7pPr marL="2743090" indent="0">
              <a:buNone/>
              <a:defRPr sz="1000"/>
            </a:lvl7pPr>
            <a:lvl8pPr marL="3200272" indent="0">
              <a:buNone/>
              <a:defRPr sz="1000"/>
            </a:lvl8pPr>
            <a:lvl9pPr marL="3657454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68C21-C48F-1C46-8BE0-E5D9E3CDE95E}" type="datetimeFigureOut">
              <a:rPr lang="en-US" smtClean="0"/>
              <a:t>03/20/2024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2282A-FDC0-BE45-AAFB-D37558814C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43351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68C21-C48F-1C46-8BE0-E5D9E3CDE95E}" type="datetimeFigureOut">
              <a:rPr lang="en-US" smtClean="0"/>
              <a:t>03/20/2024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2282A-FDC0-BE45-AAFB-D37558814C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29905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68C21-C48F-1C46-8BE0-E5D9E3CDE95E}" type="datetimeFigureOut">
              <a:rPr lang="en-US" smtClean="0"/>
              <a:t>03/20/2024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2282A-FDC0-BE45-AAFB-D37558814C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47956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068C21-C48F-1C46-8BE0-E5D9E3CDE95E}" type="datetimeFigureOut">
              <a:rPr lang="en-US" smtClean="0"/>
              <a:t>03/20/2024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52282A-FDC0-BE45-AAFB-D37558814C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12947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363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1" indent="-228591" algn="l" defTabSz="91436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73" indent="-228591" algn="l" defTabSz="91436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54" indent="-228591" algn="l" defTabSz="91436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36" indent="-228591" algn="l" defTabSz="91436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18" indent="-228591" algn="l" defTabSz="91436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99" indent="-228591" algn="l" defTabSz="91436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81" indent="-228591" algn="l" defTabSz="91436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63" indent="-228591" algn="l" defTabSz="91436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45" indent="-228591" algn="l" defTabSz="91436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63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45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27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09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9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7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54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9520E3-8169-A8B5-72B9-99BD7E732F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in overalls holding a phone&#10;&#10;Description automatically generated">
            <a:extLst>
              <a:ext uri="{FF2B5EF4-FFF2-40B4-BE49-F238E27FC236}">
                <a16:creationId xmlns:a16="http://schemas.microsoft.com/office/drawing/2014/main" id="{4B8EA3EE-759B-271A-685F-A613FD483C1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5922243"/>
          </a:xfrm>
          <a:prstGeom prst="rect">
            <a:avLst/>
          </a:prstGeom>
        </p:spPr>
      </p:pic>
      <p:sp>
        <p:nvSpPr>
          <p:cNvPr id="10" name="Round Single Corner Rectangle 9">
            <a:extLst>
              <a:ext uri="{FF2B5EF4-FFF2-40B4-BE49-F238E27FC236}">
                <a16:creationId xmlns:a16="http://schemas.microsoft.com/office/drawing/2014/main" id="{E111678D-7126-5C54-F53A-8AD38B4DD0FF}"/>
              </a:ext>
            </a:extLst>
          </p:cNvPr>
          <p:cNvSpPr/>
          <p:nvPr/>
        </p:nvSpPr>
        <p:spPr>
          <a:xfrm flipH="1">
            <a:off x="6313587" y="1485717"/>
            <a:ext cx="5480538" cy="2382328"/>
          </a:xfrm>
          <a:prstGeom prst="round1Rect">
            <a:avLst>
              <a:gd name="adj" fmla="val 0"/>
            </a:avLst>
          </a:prstGeom>
          <a:solidFill>
            <a:schemeClr val="bg1">
              <a:alpha val="81876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lang="en-US" sz="15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1" name="Round Single Corner Rectangle 10">
            <a:extLst>
              <a:ext uri="{FF2B5EF4-FFF2-40B4-BE49-F238E27FC236}">
                <a16:creationId xmlns:a16="http://schemas.microsoft.com/office/drawing/2014/main" id="{AF1E2822-2A74-2809-5965-2CE837FEEF9D}"/>
              </a:ext>
            </a:extLst>
          </p:cNvPr>
          <p:cNvSpPr/>
          <p:nvPr/>
        </p:nvSpPr>
        <p:spPr>
          <a:xfrm flipH="1" flipV="1">
            <a:off x="6313584" y="3964792"/>
            <a:ext cx="5480538" cy="1170981"/>
          </a:xfrm>
          <a:prstGeom prst="round1Rect">
            <a:avLst>
              <a:gd name="adj" fmla="val 0"/>
            </a:avLst>
          </a:prstGeom>
          <a:solidFill>
            <a:schemeClr val="bg1">
              <a:alpha val="94533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lang="en-US" sz="1500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12" name="Picture 11" descr="Shape&#10;&#10;Description automatically generated with medium confidence">
            <a:extLst>
              <a:ext uri="{FF2B5EF4-FFF2-40B4-BE49-F238E27FC236}">
                <a16:creationId xmlns:a16="http://schemas.microsoft.com/office/drawing/2014/main" id="{1F4EA874-AD8C-834D-963E-DB94A3DC2E3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22526" y="405934"/>
            <a:ext cx="2265895" cy="498672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B1AE2521-EA7E-0385-DA32-DD2097E5290F}"/>
              </a:ext>
            </a:extLst>
          </p:cNvPr>
          <p:cNvSpPr txBox="1"/>
          <p:nvPr/>
        </p:nvSpPr>
        <p:spPr>
          <a:xfrm>
            <a:off x="269393" y="6243715"/>
            <a:ext cx="8666640" cy="34624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defTabSz="380985"/>
            <a:r>
              <a:rPr lang="en-US" sz="750" dirty="0">
                <a:solidFill>
                  <a:prstClr val="black"/>
                </a:solidFill>
                <a:latin typeface="Fidelity Sans" panose="020B0503030202020204" pitchFamily="34" charset="77"/>
              </a:rPr>
              <a:t> Fidelity Brokerage Services LLC, Member NYSE, SIPC, 900 Salem Street, Smithfield, RI 02917</a:t>
            </a:r>
          </a:p>
          <a:p>
            <a:pPr defTabSz="380985"/>
            <a:r>
              <a:rPr lang="en-US" sz="750" dirty="0">
                <a:solidFill>
                  <a:prstClr val="black"/>
                </a:solidFill>
                <a:latin typeface="Fidelity Sans" panose="020B0503030202020204" pitchFamily="34" charset="77"/>
              </a:rPr>
              <a:t> © 2024 FMR LLC. All rights reserved. </a:t>
            </a:r>
          </a:p>
          <a:p>
            <a:pPr defTabSz="380985"/>
            <a:r>
              <a:rPr lang="en-US" sz="750" dirty="0">
                <a:solidFill>
                  <a:prstClr val="black"/>
                </a:solidFill>
                <a:latin typeface="Fidelity Sans" panose="020B0503030202020204" pitchFamily="34" charset="77"/>
              </a:rPr>
              <a:t>1127254.1.0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009FAE9-A53D-45AF-AEF4-69750169E9A5}"/>
              </a:ext>
            </a:extLst>
          </p:cNvPr>
          <p:cNvSpPr txBox="1"/>
          <p:nvPr/>
        </p:nvSpPr>
        <p:spPr>
          <a:xfrm>
            <a:off x="7574343" y="4319450"/>
            <a:ext cx="5627842" cy="51308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defTabSz="380985"/>
            <a:r>
              <a:rPr lang="en-US" sz="1667" dirty="0">
                <a:solidFill>
                  <a:prstClr val="black"/>
                </a:solidFill>
                <a:latin typeface="Fidelity Sans" panose="020B0503030202020204" pitchFamily="34" charset="77"/>
              </a:rPr>
              <a:t>Scan this code or visit </a:t>
            </a:r>
            <a:r>
              <a:rPr lang="en-US" sz="1667" b="1" dirty="0" err="1">
                <a:solidFill>
                  <a:prstClr val="black"/>
                </a:solidFill>
                <a:latin typeface="Fidelity Sans" panose="020B0503030202020204" pitchFamily="34" charset="77"/>
              </a:rPr>
              <a:t>NetBenefits.com</a:t>
            </a:r>
            <a:r>
              <a:rPr lang="en-US" sz="1667" dirty="0">
                <a:solidFill>
                  <a:prstClr val="black"/>
                </a:solidFill>
                <a:latin typeface="Fidelity Sans" panose="020B0503030202020204" pitchFamily="34" charset="77"/>
              </a:rPr>
              <a:t> </a:t>
            </a:r>
            <a:br>
              <a:rPr lang="en-US" sz="1667" dirty="0">
                <a:solidFill>
                  <a:prstClr val="black"/>
                </a:solidFill>
                <a:latin typeface="Fidelity Sans" panose="020B0503030202020204" pitchFamily="34" charset="77"/>
              </a:rPr>
            </a:br>
            <a:r>
              <a:rPr lang="en-US" sz="1667" dirty="0">
                <a:solidFill>
                  <a:prstClr val="black"/>
                </a:solidFill>
                <a:latin typeface="Fidelity Sans" panose="020B0503030202020204" pitchFamily="34" charset="77"/>
              </a:rPr>
              <a:t>to quickly open your Fidelity HSA.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F5A0CE2-68EB-85C0-1CBE-C44A2718FC4C}"/>
              </a:ext>
            </a:extLst>
          </p:cNvPr>
          <p:cNvSpPr txBox="1"/>
          <p:nvPr/>
        </p:nvSpPr>
        <p:spPr>
          <a:xfrm>
            <a:off x="6564487" y="1749679"/>
            <a:ext cx="4838870" cy="84638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defTabSz="380985">
              <a:lnSpc>
                <a:spcPts val="3267"/>
              </a:lnSpc>
            </a:pPr>
            <a:r>
              <a:rPr lang="en-US" sz="2917" dirty="0">
                <a:solidFill>
                  <a:srgbClr val="368727"/>
                </a:solidFill>
                <a:latin typeface="Roboto Slab Light" pitchFamily="2" charset="0"/>
                <a:ea typeface="Roboto Slab Light" pitchFamily="2" charset="0"/>
              </a:rPr>
              <a:t>Don’t forget to open your Fidelity HSA</a:t>
            </a:r>
            <a:r>
              <a:rPr lang="en-US" sz="2000" spc="-250" baseline="60000" dirty="0">
                <a:solidFill>
                  <a:srgbClr val="368727"/>
                </a:solidFill>
                <a:latin typeface="Roboto Slab Light" pitchFamily="2" charset="0"/>
                <a:ea typeface="Roboto Slab Light" pitchFamily="2" charset="0"/>
              </a:rPr>
              <a:t>®</a:t>
            </a:r>
            <a:r>
              <a:rPr lang="en-US" sz="2917" spc="-250" dirty="0">
                <a:solidFill>
                  <a:srgbClr val="368727"/>
                </a:solidFill>
                <a:latin typeface="Roboto Slab Light" pitchFamily="2" charset="0"/>
                <a:ea typeface="Roboto Slab Light" pitchFamily="2" charset="0"/>
              </a:rPr>
              <a:t>.</a:t>
            </a:r>
            <a:endParaRPr lang="en-US" sz="2917" spc="-250" baseline="60000" dirty="0">
              <a:solidFill>
                <a:srgbClr val="368727"/>
              </a:solidFill>
              <a:latin typeface="Roboto Slab Light" pitchFamily="2" charset="0"/>
              <a:ea typeface="Roboto Slab Light" pitchFamily="2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ACBACF4-DCF2-1768-8A52-5E90C255F156}"/>
              </a:ext>
            </a:extLst>
          </p:cNvPr>
          <p:cNvSpPr txBox="1"/>
          <p:nvPr/>
        </p:nvSpPr>
        <p:spPr>
          <a:xfrm>
            <a:off x="6564487" y="2736502"/>
            <a:ext cx="4838870" cy="76963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defTabSz="380985"/>
            <a:r>
              <a:rPr lang="en-US" sz="1667" dirty="0">
                <a:solidFill>
                  <a:prstClr val="black"/>
                </a:solidFill>
                <a:latin typeface="Fidelity Sans" panose="020B0503030202020204" pitchFamily="34" charset="77"/>
              </a:rPr>
              <a:t>If you enrolled in the HSA-eligible health plan, </a:t>
            </a:r>
            <a:br>
              <a:rPr lang="en-US" sz="1667" dirty="0">
                <a:solidFill>
                  <a:srgbClr val="FF00FF"/>
                </a:solidFill>
                <a:latin typeface="Fidelity Sans" panose="020B0503030202020204" pitchFamily="34" charset="77"/>
              </a:rPr>
            </a:br>
            <a:r>
              <a:rPr lang="en-US" sz="1667" dirty="0">
                <a:solidFill>
                  <a:prstClr val="black"/>
                </a:solidFill>
                <a:latin typeface="Fidelity Sans" panose="020B0503030202020204" pitchFamily="34" charset="77"/>
              </a:rPr>
              <a:t>you can </a:t>
            </a:r>
            <a:r>
              <a:rPr lang="en-US" sz="1667" b="1" dirty="0">
                <a:solidFill>
                  <a:prstClr val="black"/>
                </a:solidFill>
                <a:latin typeface="Fidelity Sans" panose="020B0503030202020204" pitchFamily="34" charset="77"/>
              </a:rPr>
              <a:t>open an HSA to take advantage of </a:t>
            </a:r>
            <a:br>
              <a:rPr lang="en-US" sz="1667" b="1" dirty="0">
                <a:solidFill>
                  <a:prstClr val="black"/>
                </a:solidFill>
                <a:latin typeface="Fidelity Sans" panose="020B0503030202020204" pitchFamily="34" charset="77"/>
              </a:rPr>
            </a:br>
            <a:r>
              <a:rPr lang="en-US" sz="1667" b="1" dirty="0">
                <a:solidFill>
                  <a:prstClr val="black"/>
                </a:solidFill>
                <a:latin typeface="Fidelity Sans" panose="020B0503030202020204" pitchFamily="34" charset="77"/>
              </a:rPr>
              <a:t>its benefits.</a:t>
            </a:r>
            <a:endParaRPr lang="en-US" sz="1667" dirty="0">
              <a:solidFill>
                <a:prstClr val="black"/>
              </a:solidFill>
              <a:latin typeface="Fidelity Sans" panose="020B0503030202020204" pitchFamily="34" charset="77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A954039-C102-DD47-E482-A2BE84A48CF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6422441" y="4052949"/>
            <a:ext cx="990600" cy="99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9942992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</TotalTime>
  <Words>77</Words>
  <Application>Microsoft Office PowerPoint</Application>
  <PresentationFormat>Widescreen</PresentationFormat>
  <Paragraphs>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Fidelity Sans</vt:lpstr>
      <vt:lpstr>Roboto Slab Light</vt:lpstr>
      <vt:lpstr>1_Office Theme</vt:lpstr>
      <vt:lpstr>PowerPoint Presentation</vt:lpstr>
    </vt:vector>
  </TitlesOfParts>
  <Company>Fidelity Investments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Muggeridge, Jacqueline</dc:creator>
  <cp:lastModifiedBy>Hummons, Jelisa</cp:lastModifiedBy>
  <cp:revision>1</cp:revision>
  <dcterms:created xsi:type="dcterms:W3CDTF">2024-03-15T17:21:28Z</dcterms:created>
  <dcterms:modified xsi:type="dcterms:W3CDTF">2024-03-20T15:43:49Z</dcterms:modified>
</cp:coreProperties>
</file>